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317" r:id="rId3"/>
    <p:sldId id="318" r:id="rId4"/>
    <p:sldId id="319" r:id="rId5"/>
    <p:sldId id="320" r:id="rId6"/>
    <p:sldId id="321" r:id="rId7"/>
    <p:sldId id="322" r:id="rId8"/>
    <p:sldId id="323" r:id="rId9"/>
    <p:sldId id="324" r:id="rId10"/>
    <p:sldId id="325" r:id="rId11"/>
    <p:sldId id="326" r:id="rId12"/>
    <p:sldId id="327" r:id="rId13"/>
    <p:sldId id="278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1" r:id="rId25"/>
    <p:sldId id="292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6" r:id="rId39"/>
    <p:sldId id="307" r:id="rId40"/>
    <p:sldId id="308" r:id="rId41"/>
    <p:sldId id="309" r:id="rId42"/>
    <p:sldId id="310" r:id="rId43"/>
    <p:sldId id="311" r:id="rId44"/>
    <p:sldId id="316" r:id="rId45"/>
    <p:sldId id="312" r:id="rId46"/>
    <p:sldId id="315" r:id="rId47"/>
    <p:sldId id="313" r:id="rId48"/>
    <p:sldId id="314" r:id="rId49"/>
    <p:sldId id="257" r:id="rId50"/>
    <p:sldId id="258" r:id="rId51"/>
    <p:sldId id="267" r:id="rId52"/>
    <p:sldId id="268" r:id="rId53"/>
    <p:sldId id="269" r:id="rId54"/>
    <p:sldId id="270" r:id="rId55"/>
    <p:sldId id="273" r:id="rId56"/>
    <p:sldId id="271" r:id="rId57"/>
    <p:sldId id="274" r:id="rId58"/>
    <p:sldId id="272" r:id="rId59"/>
    <p:sldId id="276" r:id="rId60"/>
    <p:sldId id="328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24" autoAdjust="0"/>
    <p:restoredTop sz="94694"/>
  </p:normalViewPr>
  <p:slideViewPr>
    <p:cSldViewPr snapToGrid="0">
      <p:cViewPr varScale="1">
        <p:scale>
          <a:sx n="109" d="100"/>
          <a:sy n="109" d="100"/>
        </p:scale>
        <p:origin x="80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961823-38D1-CF41-AF50-624B642E814F}" type="datetimeFigureOut">
              <a:rPr lang="en-US" smtClean="0"/>
              <a:t>4/8/23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35717-0E54-DD49-B021-67218FCD2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423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35717-0E54-DD49-B021-67218FCD2F9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531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35717-0E54-DD49-B021-67218FCD2F9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24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F35717-0E54-DD49-B021-67218FCD2F9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0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56B29-3B01-4E7F-4686-ED2FFAEC2E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961685-8336-358E-C259-C4B42E990B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1F270-5FDD-CC12-4CA0-ABE2E5744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9E805-9ECC-1C49-88AF-3B7DB5313EE4}" type="datetimeFigureOut">
              <a:rPr lang="en-US" smtClean="0"/>
              <a:t>4/8/23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6F2ED-1691-4FD1-F0D8-EAC131CCC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3E98A4-0DDF-1282-DC14-EBB74A591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85315-3634-A541-A942-9BA23C4B8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6281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BECF1-F9EC-35D2-BEA2-6B2151877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257800-8796-5FCB-EC03-6B70EC9AD5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73AAE9-A5F0-D31B-3E75-A1677E6F8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9E805-9ECC-1C49-88AF-3B7DB5313EE4}" type="datetimeFigureOut">
              <a:rPr lang="en-US" smtClean="0"/>
              <a:t>4/8/23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1BD5E-57EA-2046-AC73-F7CAE0E64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4C40BE-4DFA-F154-3D35-341D5223D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85315-3634-A541-A942-9BA23C4B8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78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551D54-FD79-0D87-AB3E-D93A622A54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336E8C-686B-791C-E333-DD787B311D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FE098-7D1F-6681-C322-F8BAA65D6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9E805-9ECC-1C49-88AF-3B7DB5313EE4}" type="datetimeFigureOut">
              <a:rPr lang="en-US" smtClean="0"/>
              <a:t>4/8/23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CDFE3-398B-2ED9-C0B7-540528C20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A93C1-C1E3-8FBA-8E73-26A5E27C4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85315-3634-A541-A942-9BA23C4B8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54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1297B-DAEB-45A8-B3C2-824FF7A01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AF36B-3543-8BA6-43D9-46DDB251E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AC9217-3247-BC73-9325-75B4844AD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9E805-9ECC-1C49-88AF-3B7DB5313EE4}" type="datetimeFigureOut">
              <a:rPr lang="en-US" smtClean="0"/>
              <a:t>4/8/23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22462D-2B58-71D2-5619-F8A5F5BDC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E7B26-59CA-4B6E-DD3C-9141B56A8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85315-3634-A541-A942-9BA23C4B8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538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F92AB-9BEF-32FA-4A65-0098A0C68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C8ABBB-903D-2BC4-65FD-84EE9CA8E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CF7A7-1392-8236-B926-1A3E842EA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9E805-9ECC-1C49-88AF-3B7DB5313EE4}" type="datetimeFigureOut">
              <a:rPr lang="en-US" smtClean="0"/>
              <a:t>4/8/23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38A7C6-71DA-1E30-64D9-46C873024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725343-60D9-00CE-3AA9-F53BC4CB3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85315-3634-A541-A942-9BA23C4B8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580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185DB-DAB0-23C2-09AE-F79C5FA2F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24964-3F2C-AF5D-B424-7410B2CEE0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5C2930-8DEA-ED1E-3B0E-0B6CBA0161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DE5915-05CC-20A6-70ED-CAD60332B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9E805-9ECC-1C49-88AF-3B7DB5313EE4}" type="datetimeFigureOut">
              <a:rPr lang="en-US" smtClean="0"/>
              <a:t>4/8/23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7F3DA5-D213-6CD9-4883-D21E5D6F4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E236AD-59AF-9CE5-B8E9-9E739E2D5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85315-3634-A541-A942-9BA23C4B8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972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28202-96F0-6704-4823-AE4E76C16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5AECF2-F7B6-E57B-2ED7-D1F1A94561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A9D810-2E09-4248-A874-9E8655E7B3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F9C22F-DCA1-A0F7-D3DE-31FC4CF88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01BEEC-6C21-CC05-325D-709758982C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500379-EC66-E4A7-C126-D49FB0424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9E805-9ECC-1C49-88AF-3B7DB5313EE4}" type="datetimeFigureOut">
              <a:rPr lang="en-US" smtClean="0"/>
              <a:t>4/8/23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8EA981-5105-BC0F-9462-4DD9724D3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682A23-722A-0202-402C-54151584A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85315-3634-A541-A942-9BA23C4B8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816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2BF17-5ED2-552E-9B75-DF9EA92CB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ED0373-9303-8079-4946-7A481C99F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9E805-9ECC-1C49-88AF-3B7DB5313EE4}" type="datetimeFigureOut">
              <a:rPr lang="en-US" smtClean="0"/>
              <a:t>4/8/23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2CB646-2D50-A02A-44E3-E92E75990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7C177F-29BA-CCB0-AA1C-72E459F90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85315-3634-A541-A942-9BA23C4B8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461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2D0D8C-A92F-52F1-46EF-5F8DFEA943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9E805-9ECC-1C49-88AF-3B7DB5313EE4}" type="datetimeFigureOut">
              <a:rPr lang="en-US" smtClean="0"/>
              <a:t>4/8/23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7EBEE-67B0-D81F-9519-7B2544A18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7D1168-5DE1-A6E0-6D01-99F17DFC0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85315-3634-A541-A942-9BA23C4B8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920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44FF-D4E3-AD1F-E0AE-38D22D36E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C9FE28-1B1F-CFD7-5E84-3D56EFDBD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DEA6AA-5580-C566-D32F-D62934F7A0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59CC93-69C7-C417-CDA0-F87D6A1F5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9E805-9ECC-1C49-88AF-3B7DB5313EE4}" type="datetimeFigureOut">
              <a:rPr lang="en-US" smtClean="0"/>
              <a:t>4/8/23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989C50-AA63-1B68-7976-3FC363CE8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F729F9-342D-2345-C5F7-2F43B0B46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85315-3634-A541-A942-9BA23C4B8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366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3E5DE-475D-30B4-0E05-7A93E4720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C32593-650A-D0F6-9A02-FA9CE7AD7A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24DAE3-C6C4-0D97-9D79-8696831791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9E4C97-BC03-6141-4B50-7555E8E96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9E805-9ECC-1C49-88AF-3B7DB5313EE4}" type="datetimeFigureOut">
              <a:rPr lang="en-US" smtClean="0"/>
              <a:t>4/8/23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A53E06-9817-28BD-E118-DF65DDE76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3805A7-8A37-C338-21D5-7AA2E9617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F85315-3634-A541-A942-9BA23C4B8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79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3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14DBCD-00F9-6E8B-26E9-8E98B8022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63A3A-4754-8C9F-6CA3-4D87419221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2FF501-359C-F9AC-1BB1-3CBACBF807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9E805-9ECC-1C49-88AF-3B7DB5313EE4}" type="datetimeFigureOut">
              <a:rPr lang="en-US" smtClean="0"/>
              <a:t>4/8/23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C9EA3-716D-9416-BF43-3CAD97E7F4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076FF-D5BA-AB07-CE44-A7E35A6039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F85315-3634-A541-A942-9BA23C4B8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12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A121C-1231-9F89-782A-89507030E8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0466" y="609600"/>
            <a:ext cx="4140014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dirty="0"/>
              <a:t>Group Project Part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7CF9B7-FF32-592D-0EFB-B431C0C8C6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0465" y="2194102"/>
            <a:ext cx="4140013" cy="2945934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dirty="0"/>
              <a:t>Presented By: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Dipen Patel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Mahesh Kate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Mohammed Sahil Fnu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Karan Gaikwad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dirty="0"/>
              <a:t>Sri Ram Fnu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Picture 4" descr="Aeroplane taking off against dramatic sky">
            <a:extLst>
              <a:ext uri="{FF2B5EF4-FFF2-40B4-BE49-F238E27FC236}">
                <a16:creationId xmlns:a16="http://schemas.microsoft.com/office/drawing/2014/main" id="{9E4D563D-027B-86E0-5F1A-3E8788591A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86" r="27491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06411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6B4964-5CD1-288B-CD1C-84517F4F26D8}"/>
              </a:ext>
            </a:extLst>
          </p:cNvPr>
          <p:cNvSpPr txBox="1"/>
          <p:nvPr/>
        </p:nvSpPr>
        <p:spPr>
          <a:xfrm>
            <a:off x="786582" y="629265"/>
            <a:ext cx="96946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Visualization for </a:t>
            </a:r>
            <a:r>
              <a:rPr lang="en-US" sz="1800" u="none" strike="noStrike" baseline="0" dirty="0">
                <a:solidFill>
                  <a:srgbClr val="000000"/>
                </a:solidFill>
              </a:rPr>
              <a:t>three </a:t>
            </a:r>
            <a:r>
              <a:rPr lang="en-US" sz="1800" b="1" i="1" u="none" strike="noStrike" baseline="0" dirty="0">
                <a:solidFill>
                  <a:srgbClr val="000000"/>
                </a:solidFill>
              </a:rPr>
              <a:t>carriers</a:t>
            </a:r>
            <a:r>
              <a:rPr lang="en-US" sz="1800" u="none" strike="noStrike" baseline="0" dirty="0">
                <a:solidFill>
                  <a:srgbClr val="000000"/>
                </a:solidFill>
              </a:rPr>
              <a:t> with the highest delay time </a:t>
            </a:r>
          </a:p>
        </p:txBody>
      </p:sp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5F1C1852-B7EF-895D-DC8E-2CF0D3BAE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519" y="1229032"/>
            <a:ext cx="5758962" cy="562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98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680F19-DB4C-D0EA-6026-71DC7738A74A}"/>
              </a:ext>
            </a:extLst>
          </p:cNvPr>
          <p:cNvSpPr txBox="1"/>
          <p:nvPr/>
        </p:nvSpPr>
        <p:spPr>
          <a:xfrm>
            <a:off x="471949" y="245806"/>
            <a:ext cx="10222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b="1" i="1" dirty="0">
                <a:solidFill>
                  <a:schemeClr val="tx1">
                    <a:lumMod val="85000"/>
                    <a:lumOff val="15000"/>
                  </a:schemeClr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Case 3: </a:t>
            </a:r>
            <a:r>
              <a:rPr lang="en-US" sz="1800" dirty="0">
                <a:solidFill>
                  <a:srgbClr val="00000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D</a:t>
            </a:r>
            <a:r>
              <a:rPr lang="en-US" sz="1800" u="none" strike="noStrike" baseline="0" dirty="0">
                <a:solidFill>
                  <a:srgbClr val="000000"/>
                </a:solidFill>
              </a:rPr>
              <a:t>etermine overall which type of delay (arrivals or departures) is the largest for </a:t>
            </a:r>
            <a:r>
              <a:rPr lang="en-US" sz="1800" b="1" i="1" u="none" strike="noStrike" baseline="0" dirty="0">
                <a:solidFill>
                  <a:srgbClr val="000000"/>
                </a:solidFill>
              </a:rPr>
              <a:t>your carriers.</a:t>
            </a: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34586EE-1F9F-9C5C-28A3-0143200A6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9174" y="947276"/>
            <a:ext cx="9085006" cy="44113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677B03-6E4B-7A6E-060B-CEEB2ADA63DD}"/>
              </a:ext>
            </a:extLst>
          </p:cNvPr>
          <p:cNvSpPr txBox="1"/>
          <p:nvPr/>
        </p:nvSpPr>
        <p:spPr>
          <a:xfrm>
            <a:off x="199104" y="1897230"/>
            <a:ext cx="291772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All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two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 carriers </a:t>
            </a:r>
            <a:r>
              <a:rPr lang="en-US" sz="1800" dirty="0" err="1">
                <a:solidFill>
                  <a:schemeClr val="tx1">
                    <a:lumMod val="85000"/>
                    <a:lumOff val="15000"/>
                  </a:schemeClr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i.e</a:t>
            </a:r>
            <a:r>
              <a:rPr lang="en-US" sz="1800" b="1" i="1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algn="l"/>
            <a:r>
              <a:rPr lang="en-US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Departure delay is more then arrival delay</a:t>
            </a:r>
            <a:endParaRPr lang="en-US" sz="1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022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7146D0C-E827-00DD-16A5-44CE015C003F}"/>
              </a:ext>
            </a:extLst>
          </p:cNvPr>
          <p:cNvSpPr txBox="1"/>
          <p:nvPr/>
        </p:nvSpPr>
        <p:spPr>
          <a:xfrm>
            <a:off x="2861187" y="25693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Visualization showing </a:t>
            </a:r>
            <a:r>
              <a:rPr lang="en-US" sz="1800" b="1" i="1" dirty="0">
                <a:solidFill>
                  <a:schemeClr val="tx1">
                    <a:lumMod val="85000"/>
                    <a:lumOff val="15000"/>
                  </a:schemeClr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arrival 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and </a:t>
            </a:r>
            <a:r>
              <a:rPr lang="en-US" sz="1800" b="1" i="1" dirty="0">
                <a:solidFill>
                  <a:schemeClr val="tx1">
                    <a:lumMod val="85000"/>
                    <a:lumOff val="15000"/>
                  </a:schemeClr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departure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 delays for the </a:t>
            </a:r>
            <a:r>
              <a:rPr lang="en-US" sz="1800" u="none" strike="noStrike" baseline="0" dirty="0">
                <a:solidFill>
                  <a:srgbClr val="000000"/>
                </a:solidFill>
              </a:rPr>
              <a:t>three carriers with the highest delay time</a:t>
            </a: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endParaRPr lang="en-US" sz="1600" u="none" strike="noStrike" baseline="0" dirty="0">
              <a:solidFill>
                <a:srgbClr val="000000"/>
              </a:solidFill>
            </a:endParaRP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C7FEB7D6-F4B4-8159-FE1B-387D49F10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175" y="1219200"/>
            <a:ext cx="601365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827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B844F5-7531-8093-2DF1-79F78F0FFE74}"/>
              </a:ext>
            </a:extLst>
          </p:cNvPr>
          <p:cNvSpPr txBox="1"/>
          <p:nvPr/>
        </p:nvSpPr>
        <p:spPr>
          <a:xfrm>
            <a:off x="643468" y="643467"/>
            <a:ext cx="4620584" cy="4567137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dirty="0">
                <a:latin typeface="+mj-lt"/>
                <a:ea typeface="+mj-ea"/>
                <a:cs typeface="+mj-cs"/>
              </a:rPr>
              <a:t>1998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dirty="0">
                <a:latin typeface="+mj-lt"/>
                <a:ea typeface="+mj-ea"/>
                <a:cs typeface="+mj-cs"/>
              </a:rPr>
              <a:t>Presented By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dirty="0" err="1">
                <a:latin typeface="+mj-lt"/>
                <a:ea typeface="+mj-ea"/>
                <a:cs typeface="+mj-cs"/>
              </a:rPr>
              <a:t>Fnu</a:t>
            </a:r>
            <a:r>
              <a:rPr lang="en-US" sz="4100" dirty="0">
                <a:latin typeface="+mj-lt"/>
                <a:ea typeface="+mj-ea"/>
                <a:cs typeface="+mj-cs"/>
              </a:rPr>
              <a:t> Mohammed Sahil</a:t>
            </a:r>
          </a:p>
        </p:txBody>
      </p:sp>
      <p:pic>
        <p:nvPicPr>
          <p:cNvPr id="2" name="Picture 1" descr="Aeroplane taking off against dramatic sky">
            <a:extLst>
              <a:ext uri="{FF2B5EF4-FFF2-40B4-BE49-F238E27FC236}">
                <a16:creationId xmlns:a16="http://schemas.microsoft.com/office/drawing/2014/main" id="{7C1004A5-B7CC-13FE-7655-CD4E8FEE95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04" r="32077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348583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1DB6686-A3D5-548F-F704-E20926335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44" y="1531195"/>
            <a:ext cx="10936993" cy="47485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051009-06AE-D140-DB2F-0BFA66203DA3}"/>
              </a:ext>
            </a:extLst>
          </p:cNvPr>
          <p:cNvSpPr txBox="1"/>
          <p:nvPr/>
        </p:nvSpPr>
        <p:spPr>
          <a:xfrm>
            <a:off x="2434133" y="502963"/>
            <a:ext cx="609721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/>
              <a:t>Cluster</a:t>
            </a:r>
          </a:p>
        </p:txBody>
      </p:sp>
    </p:spTree>
    <p:extLst>
      <p:ext uri="{BB962C8B-B14F-4D97-AF65-F5344CB8AC3E}">
        <p14:creationId xmlns:p14="http://schemas.microsoft.com/office/powerpoint/2010/main" val="2227069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E6353CEA-29AF-6783-0145-F2E64A58C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515" y="1891188"/>
            <a:ext cx="10318916" cy="45995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BB107E-A415-FB98-0284-C27441C570BF}"/>
              </a:ext>
            </a:extLst>
          </p:cNvPr>
          <p:cNvSpPr txBox="1"/>
          <p:nvPr/>
        </p:nvSpPr>
        <p:spPr>
          <a:xfrm>
            <a:off x="2070202" y="769595"/>
            <a:ext cx="64520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EMR HADOOP</a:t>
            </a:r>
          </a:p>
        </p:txBody>
      </p:sp>
    </p:spTree>
    <p:extLst>
      <p:ext uri="{BB962C8B-B14F-4D97-AF65-F5344CB8AC3E}">
        <p14:creationId xmlns:p14="http://schemas.microsoft.com/office/powerpoint/2010/main" val="3552332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314EC3E0-3F72-FB72-4CB2-3B65C4D65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39" y="2092147"/>
            <a:ext cx="11175678" cy="44183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AA0AFE-5616-A836-4C83-F5312734ADD3}"/>
              </a:ext>
            </a:extLst>
          </p:cNvPr>
          <p:cNvSpPr txBox="1"/>
          <p:nvPr/>
        </p:nvSpPr>
        <p:spPr>
          <a:xfrm>
            <a:off x="577901" y="680314"/>
            <a:ext cx="88587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Creating the Table</a:t>
            </a:r>
          </a:p>
        </p:txBody>
      </p:sp>
    </p:spTree>
    <p:extLst>
      <p:ext uri="{BB962C8B-B14F-4D97-AF65-F5344CB8AC3E}">
        <p14:creationId xmlns:p14="http://schemas.microsoft.com/office/powerpoint/2010/main" val="524251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2BD78ED0-E9C2-F074-AC20-34F94ABDE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43430"/>
            <a:ext cx="10515600" cy="46305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FAE1A0-AF4C-7C97-7423-D42940A9BD9A}"/>
              </a:ext>
            </a:extLst>
          </p:cNvPr>
          <p:cNvSpPr txBox="1"/>
          <p:nvPr/>
        </p:nvSpPr>
        <p:spPr>
          <a:xfrm>
            <a:off x="1324051" y="665683"/>
            <a:ext cx="93780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Selecting the First 15 Elements</a:t>
            </a:r>
          </a:p>
        </p:txBody>
      </p:sp>
    </p:spTree>
    <p:extLst>
      <p:ext uri="{BB962C8B-B14F-4D97-AF65-F5344CB8AC3E}">
        <p14:creationId xmlns:p14="http://schemas.microsoft.com/office/powerpoint/2010/main" val="20345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F20A7C-0CD4-FE07-F92E-FE3B3EE96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945844"/>
            <a:ext cx="11421337" cy="46744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963307-F6A4-CFE1-639F-28282F40477F}"/>
              </a:ext>
            </a:extLst>
          </p:cNvPr>
          <p:cNvSpPr txBox="1"/>
          <p:nvPr/>
        </p:nvSpPr>
        <p:spPr>
          <a:xfrm>
            <a:off x="416967" y="296266"/>
            <a:ext cx="116238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Determine the three airports with the highest delay time (in hours).</a:t>
            </a:r>
          </a:p>
        </p:txBody>
      </p:sp>
    </p:spTree>
    <p:extLst>
      <p:ext uri="{BB962C8B-B14F-4D97-AF65-F5344CB8AC3E}">
        <p14:creationId xmlns:p14="http://schemas.microsoft.com/office/powerpoint/2010/main" val="2030509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CE4C8CD9-4CCB-33BC-E609-8E72F906E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575" y="2055571"/>
            <a:ext cx="5779007" cy="42062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1A2A18-0152-2467-2637-EDBCEDCB81ED}"/>
              </a:ext>
            </a:extLst>
          </p:cNvPr>
          <p:cNvSpPr txBox="1"/>
          <p:nvPr/>
        </p:nvSpPr>
        <p:spPr>
          <a:xfrm>
            <a:off x="86562" y="354787"/>
            <a:ext cx="6009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Bar Chart for Airports with Highest Delay in hours</a:t>
            </a:r>
            <a:endParaRPr lang="en-US" sz="4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849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eroplane taking off against dramatic sky">
            <a:extLst>
              <a:ext uri="{FF2B5EF4-FFF2-40B4-BE49-F238E27FC236}">
                <a16:creationId xmlns:a16="http://schemas.microsoft.com/office/drawing/2014/main" id="{EF853EA9-B3A4-F0F7-E6C5-E862D6A4AD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38" r="32043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4" name="Picture 3" descr="Aeroplane taking off against dramatic sky">
            <a:extLst>
              <a:ext uri="{FF2B5EF4-FFF2-40B4-BE49-F238E27FC236}">
                <a16:creationId xmlns:a16="http://schemas.microsoft.com/office/drawing/2014/main" id="{67728D4B-1E24-317D-B224-38E23530EA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38" r="32043"/>
          <a:stretch/>
        </p:blipFill>
        <p:spPr>
          <a:xfrm>
            <a:off x="6381615" y="1524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5104B9-9429-B734-950B-C14A5D555943}"/>
              </a:ext>
            </a:extLst>
          </p:cNvPr>
          <p:cNvSpPr txBox="1"/>
          <p:nvPr/>
        </p:nvSpPr>
        <p:spPr>
          <a:xfrm>
            <a:off x="1238864" y="1946258"/>
            <a:ext cx="6174658" cy="9941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latin typeface="+mj-lt"/>
                <a:ea typeface="+mj-ea"/>
                <a:cs typeface="+mj-cs"/>
              </a:rPr>
              <a:t>1995</a:t>
            </a:r>
            <a:endParaRPr lang="en-US" sz="1800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800" dirty="0">
                <a:latin typeface="+mj-lt"/>
                <a:ea typeface="+mj-ea"/>
                <a:cs typeface="+mj-cs"/>
              </a:rPr>
              <a:t>Presented by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latin typeface="+mj-lt"/>
                <a:ea typeface="+mj-ea"/>
                <a:cs typeface="+mj-cs"/>
              </a:rPr>
              <a:t>SHRI RAM, FNU</a:t>
            </a:r>
            <a:endParaRPr lang="en-US" sz="18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98427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608F4018-0F55-E568-2400-9B9BB3D57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86" y="2683894"/>
            <a:ext cx="11350498" cy="34462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891CDB-B678-63B0-1290-E3913D10C574}"/>
              </a:ext>
            </a:extLst>
          </p:cNvPr>
          <p:cNvSpPr txBox="1"/>
          <p:nvPr/>
        </p:nvSpPr>
        <p:spPr>
          <a:xfrm>
            <a:off x="391361" y="577901"/>
            <a:ext cx="104570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Determine the three carriers with the highest delay time (in hours).</a:t>
            </a:r>
            <a:endParaRPr lang="en-US" sz="4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85962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F0ADFD2A-C8EB-C0F7-1D1C-9FBD139A5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3368" y="2830982"/>
            <a:ext cx="6826601" cy="38983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F1C53D-8D10-A6D2-772B-5A076137984D}"/>
              </a:ext>
            </a:extLst>
          </p:cNvPr>
          <p:cNvSpPr txBox="1"/>
          <p:nvPr/>
        </p:nvSpPr>
        <p:spPr>
          <a:xfrm>
            <a:off x="413309" y="234086"/>
            <a:ext cx="475853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Bar Chart for the three carriers with highest delay time in hours.</a:t>
            </a:r>
            <a:endParaRPr lang="en-US" sz="4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9115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915C85CF-B909-23AE-5B4B-8E6543A32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493" y="2040942"/>
            <a:ext cx="11056316" cy="34893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25CF08-BE1A-2837-DF16-D3B540B12155}"/>
              </a:ext>
            </a:extLst>
          </p:cNvPr>
          <p:cNvSpPr txBox="1"/>
          <p:nvPr/>
        </p:nvSpPr>
        <p:spPr>
          <a:xfrm>
            <a:off x="596493" y="351129"/>
            <a:ext cx="1080820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Determine overall which type of delay (arrivals or departures) is the largest for your carriers.</a:t>
            </a:r>
            <a:endParaRPr lang="en-US" sz="4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3E0A58-EEB2-3B08-B0CE-D81323CA670B}"/>
              </a:ext>
            </a:extLst>
          </p:cNvPr>
          <p:cNvSpPr txBox="1"/>
          <p:nvPr/>
        </p:nvSpPr>
        <p:spPr>
          <a:xfrm>
            <a:off x="472439" y="5870449"/>
            <a:ext cx="110563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Departure delay is the largest for the Carriers.</a:t>
            </a:r>
            <a:endParaRPr lang="en-US" sz="4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282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6D76F726-E13E-3559-E175-FE65B9A89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208" y="2820677"/>
            <a:ext cx="6182166" cy="37776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8BCDD8-BA36-F30C-D3F6-34403E71E408}"/>
              </a:ext>
            </a:extLst>
          </p:cNvPr>
          <p:cNvSpPr txBox="1"/>
          <p:nvPr/>
        </p:nvSpPr>
        <p:spPr>
          <a:xfrm>
            <a:off x="801014" y="365761"/>
            <a:ext cx="411397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Bar chart for the largest delay for the Carriers.</a:t>
            </a:r>
            <a:endParaRPr lang="en-US" sz="4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33466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C28B44-2720-6FB6-D78A-E7FA412D2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4572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endParaRPr lang="en-US" sz="3400" dirty="0"/>
          </a:p>
        </p:txBody>
      </p:sp>
      <p:sp>
        <p:nvSpPr>
          <p:cNvPr id="16" name="Rectangle 11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C0B7D0-7C7E-3EED-D008-5FED939332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60440" y="1733469"/>
            <a:ext cx="4498848" cy="398678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dirty="0">
                <a:latin typeface="+mj-lt"/>
                <a:ea typeface="+mj-ea"/>
                <a:cs typeface="+mj-cs"/>
              </a:rPr>
              <a:t>Year </a:t>
            </a:r>
            <a:r>
              <a:rPr lang="en-US" sz="3600" b="1" dirty="0">
                <a:latin typeface="+mj-lt"/>
                <a:ea typeface="+mj-ea"/>
                <a:cs typeface="+mj-cs"/>
              </a:rPr>
              <a:t>2000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dirty="0">
                <a:latin typeface="+mj-lt"/>
                <a:ea typeface="+mj-ea"/>
                <a:cs typeface="+mj-cs"/>
              </a:rPr>
              <a:t>Presented By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dirty="0">
                <a:latin typeface="+mj-lt"/>
                <a:ea typeface="+mj-ea"/>
                <a:cs typeface="+mj-cs"/>
              </a:rPr>
              <a:t>Mahesh Kate</a:t>
            </a:r>
          </a:p>
          <a:p>
            <a:endParaRPr lang="en-US" sz="1800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39EC20C-0A1B-2AC3-ADE7-B5AF214EEC1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13328" r="-2" b="-2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6371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8CB7C-8C63-9E41-CBDA-4807415D1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583" y="335308"/>
            <a:ext cx="10515600" cy="1325563"/>
          </a:xfrm>
        </p:spPr>
        <p:txBody>
          <a:bodyPr/>
          <a:lstStyle/>
          <a:p>
            <a:r>
              <a:rPr lang="en-IN" sz="3600" dirty="0"/>
              <a:t>AWS</a:t>
            </a:r>
            <a:r>
              <a:rPr lang="en-IN" dirty="0"/>
              <a:t> </a:t>
            </a:r>
            <a:r>
              <a:rPr lang="en-IN" sz="3600" dirty="0"/>
              <a:t>Cluster</a:t>
            </a:r>
            <a:endParaRPr lang="en-IN" dirty="0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90273E8-BF00-3F87-0C49-6A871C254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6596" y="1582993"/>
            <a:ext cx="9358807" cy="4591665"/>
          </a:xfrm>
        </p:spPr>
      </p:pic>
    </p:spTree>
    <p:extLst>
      <p:ext uri="{BB962C8B-B14F-4D97-AF65-F5344CB8AC3E}">
        <p14:creationId xmlns:p14="http://schemas.microsoft.com/office/powerpoint/2010/main" val="3099585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3DC43-2A01-0D11-AFF6-8432D0B3F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9882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Putty EMR Hadoop</a:t>
            </a:r>
            <a:endParaRPr lang="en-IN" sz="3600" dirty="0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B5E91CCA-1923-D8A6-747C-0AD036E0666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8776" y="2025445"/>
            <a:ext cx="11014448" cy="3780479"/>
          </a:xfrm>
        </p:spPr>
      </p:pic>
    </p:spTree>
    <p:extLst>
      <p:ext uri="{BB962C8B-B14F-4D97-AF65-F5344CB8AC3E}">
        <p14:creationId xmlns:p14="http://schemas.microsoft.com/office/powerpoint/2010/main" val="3083971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4A95A-37DC-851D-7086-11DA45BA6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922" y="464516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Data loading using WinSCP</a:t>
            </a:r>
            <a:endParaRPr lang="en-IN" sz="3600" dirty="0"/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29479FA-75B9-1893-D7C8-9F2FE7C75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7516" y="1710352"/>
            <a:ext cx="8356968" cy="4683132"/>
          </a:xfrm>
        </p:spPr>
      </p:pic>
    </p:spTree>
    <p:extLst>
      <p:ext uri="{BB962C8B-B14F-4D97-AF65-F5344CB8AC3E}">
        <p14:creationId xmlns:p14="http://schemas.microsoft.com/office/powerpoint/2010/main" val="3144635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DB151-F071-F6A9-2140-DC0ED15E2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965" y="792508"/>
            <a:ext cx="10515600" cy="1325563"/>
          </a:xfrm>
        </p:spPr>
        <p:txBody>
          <a:bodyPr>
            <a:normAutofit/>
          </a:bodyPr>
          <a:lstStyle/>
          <a:p>
            <a:br>
              <a:rPr lang="en-US" sz="3600" dirty="0"/>
            </a:br>
            <a:r>
              <a:rPr lang="en-US" sz="3600" dirty="0"/>
              <a:t>Table </a:t>
            </a:r>
            <a:r>
              <a:rPr lang="en-US" sz="3200" dirty="0"/>
              <a:t>creation</a:t>
            </a:r>
            <a:r>
              <a:rPr lang="en-US" sz="3600" dirty="0"/>
              <a:t> and data loading</a:t>
            </a:r>
            <a:endParaRPr lang="en-IN" sz="3600" dirty="0"/>
          </a:p>
        </p:txBody>
      </p:sp>
      <p:pic>
        <p:nvPicPr>
          <p:cNvPr id="5" name="Content Placeholder 4" descr="Text&#10;&#10;Description automatically generated with medium confidence">
            <a:extLst>
              <a:ext uri="{FF2B5EF4-FFF2-40B4-BE49-F238E27FC236}">
                <a16:creationId xmlns:a16="http://schemas.microsoft.com/office/drawing/2014/main" id="{381CE354-9B1D-0052-7B14-B565C7427F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4448" y="2467680"/>
            <a:ext cx="10923104" cy="2463387"/>
          </a:xfrm>
        </p:spPr>
      </p:pic>
    </p:spTree>
    <p:extLst>
      <p:ext uri="{BB962C8B-B14F-4D97-AF65-F5344CB8AC3E}">
        <p14:creationId xmlns:p14="http://schemas.microsoft.com/office/powerpoint/2010/main" val="16427170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5C064-ADE4-8B2C-CB88-301400597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952" y="91177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Sample of the loaded rows</a:t>
            </a:r>
            <a:endParaRPr lang="en-IN" sz="3600" dirty="0"/>
          </a:p>
        </p:txBody>
      </p:sp>
      <p:pic>
        <p:nvPicPr>
          <p:cNvPr id="5" name="Content Placeholder 4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27F1A171-0EDF-AC95-632F-0E4DB74979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952" y="2375452"/>
            <a:ext cx="11250096" cy="3462919"/>
          </a:xfrm>
        </p:spPr>
      </p:pic>
    </p:spTree>
    <p:extLst>
      <p:ext uri="{BB962C8B-B14F-4D97-AF65-F5344CB8AC3E}">
        <p14:creationId xmlns:p14="http://schemas.microsoft.com/office/powerpoint/2010/main" val="1593244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166870C-A4C6-F6C2-725E-FEBA6A0BD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251" y="235974"/>
            <a:ext cx="8298427" cy="53192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C85D2F-C661-927C-3A30-5F9B5222327F}"/>
              </a:ext>
            </a:extLst>
          </p:cNvPr>
          <p:cNvSpPr txBox="1"/>
          <p:nvPr/>
        </p:nvSpPr>
        <p:spPr>
          <a:xfrm>
            <a:off x="442452" y="2218422"/>
            <a:ext cx="6096000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AWS Cluster Summary</a:t>
            </a:r>
          </a:p>
        </p:txBody>
      </p:sp>
    </p:spTree>
    <p:extLst>
      <p:ext uri="{BB962C8B-B14F-4D97-AF65-F5344CB8AC3E}">
        <p14:creationId xmlns:p14="http://schemas.microsoft.com/office/powerpoint/2010/main" val="24605773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2AF58-DFEB-5283-3351-28A94EE9D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681" y="49340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Three airports with the highest delay time</a:t>
            </a:r>
            <a:endParaRPr lang="en-IN" sz="3600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1ADA1B8-A75B-B697-03ED-5F2EC3C853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579" y="1635280"/>
            <a:ext cx="9142842" cy="4857135"/>
          </a:xfrm>
        </p:spPr>
      </p:pic>
    </p:spTree>
    <p:extLst>
      <p:ext uri="{BB962C8B-B14F-4D97-AF65-F5344CB8AC3E}">
        <p14:creationId xmlns:p14="http://schemas.microsoft.com/office/powerpoint/2010/main" val="1370623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9B1A4-D46F-F2C7-6C6A-946CAA063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1702312"/>
            <a:ext cx="10515600" cy="1325563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F9A70B50-9E34-01DD-D273-C5972641A1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1018" y="828540"/>
            <a:ext cx="9789963" cy="5200919"/>
          </a:xfrm>
        </p:spPr>
      </p:pic>
    </p:spTree>
    <p:extLst>
      <p:ext uri="{BB962C8B-B14F-4D97-AF65-F5344CB8AC3E}">
        <p14:creationId xmlns:p14="http://schemas.microsoft.com/office/powerpoint/2010/main" val="3682055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5AC56-210D-6C83-2837-0C2D1E229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939" y="454577"/>
            <a:ext cx="10515600" cy="1325563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sz="3600" dirty="0"/>
              <a:t>Three carriers with the highest delay time</a:t>
            </a:r>
            <a:endParaRPr lang="en-IN" dirty="0"/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8807A785-575A-7029-57E3-74826ADFBB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9589" y="1646221"/>
            <a:ext cx="9152821" cy="4852902"/>
          </a:xfrm>
        </p:spPr>
      </p:pic>
    </p:spTree>
    <p:extLst>
      <p:ext uri="{BB962C8B-B14F-4D97-AF65-F5344CB8AC3E}">
        <p14:creationId xmlns:p14="http://schemas.microsoft.com/office/powerpoint/2010/main" val="36190160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C7D81-45B6-34DB-D6B8-EB24B2DCF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26" y="454577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Largest delay type for the carriers</a:t>
            </a:r>
            <a:endParaRPr lang="en-IN" sz="3600" dirty="0"/>
          </a:p>
        </p:txBody>
      </p: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C7058CC8-1702-57DD-3971-E00FEE5A9C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9288" y="1669880"/>
            <a:ext cx="10533423" cy="4652262"/>
          </a:xfrm>
        </p:spPr>
      </p:pic>
    </p:spTree>
    <p:extLst>
      <p:ext uri="{BB962C8B-B14F-4D97-AF65-F5344CB8AC3E}">
        <p14:creationId xmlns:p14="http://schemas.microsoft.com/office/powerpoint/2010/main" val="2806849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278DE-3E43-A5B4-B6B0-0BC3C9FB4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798" y="5468953"/>
            <a:ext cx="10409904" cy="1104337"/>
          </a:xfrm>
        </p:spPr>
        <p:txBody>
          <a:bodyPr>
            <a:normAutofit/>
          </a:bodyPr>
          <a:lstStyle/>
          <a:p>
            <a:r>
              <a:rPr lang="en-US" sz="2800" dirty="0"/>
              <a:t>Carriers experience the greatest number of </a:t>
            </a:r>
            <a:r>
              <a:rPr lang="en-US" sz="2800" b="1" dirty="0"/>
              <a:t>Departure delays.</a:t>
            </a:r>
            <a:endParaRPr lang="en-IN" sz="2800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E4B52D4-6A00-7210-F193-49B0026FF0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0924" y="284710"/>
            <a:ext cx="9890151" cy="5248992"/>
          </a:xfrm>
        </p:spPr>
      </p:pic>
    </p:spTree>
    <p:extLst>
      <p:ext uri="{BB962C8B-B14F-4D97-AF65-F5344CB8AC3E}">
        <p14:creationId xmlns:p14="http://schemas.microsoft.com/office/powerpoint/2010/main" val="34073589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031CA-CF64-88A4-E44A-7C9FC7ED0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926" y="41122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Data visualization of above numeric findings</a:t>
            </a:r>
            <a:endParaRPr lang="en-IN" sz="3600" dirty="0"/>
          </a:p>
        </p:txBody>
      </p:sp>
      <p:pic>
        <p:nvPicPr>
          <p:cNvPr id="8" name="Content Placeholder 7" descr="Chart, bar chart">
            <a:extLst>
              <a:ext uri="{FF2B5EF4-FFF2-40B4-BE49-F238E27FC236}">
                <a16:creationId xmlns:a16="http://schemas.microsoft.com/office/drawing/2014/main" id="{8324720B-6109-4797-001C-BFDD7B5341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7392" y="1287172"/>
            <a:ext cx="8858920" cy="5152103"/>
          </a:xfrm>
        </p:spPr>
      </p:pic>
    </p:spTree>
    <p:extLst>
      <p:ext uri="{BB962C8B-B14F-4D97-AF65-F5344CB8AC3E}">
        <p14:creationId xmlns:p14="http://schemas.microsoft.com/office/powerpoint/2010/main" val="5511116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279B9-2A77-0CC2-390E-018101B90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599" y="1908790"/>
            <a:ext cx="10321413" cy="913069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6F8B019F-B20A-71F8-21CE-9AB51B2B7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9682" y="501728"/>
            <a:ext cx="8972635" cy="5854543"/>
          </a:xfrm>
        </p:spPr>
      </p:pic>
    </p:spTree>
    <p:extLst>
      <p:ext uri="{BB962C8B-B14F-4D97-AF65-F5344CB8AC3E}">
        <p14:creationId xmlns:p14="http://schemas.microsoft.com/office/powerpoint/2010/main" val="3285967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D128A-59C9-15EB-0B04-78D44E37F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6344" y="2361074"/>
            <a:ext cx="10214708" cy="47830"/>
          </a:xfrm>
        </p:spPr>
        <p:txBody>
          <a:bodyPr>
            <a:normAutofit fontScale="90000"/>
          </a:bodyPr>
          <a:lstStyle/>
          <a:p>
            <a:endParaRPr lang="en-IN" dirty="0"/>
          </a:p>
        </p:txBody>
      </p:sp>
      <p:pic>
        <p:nvPicPr>
          <p:cNvPr id="5" name="Content Placeholder 4" descr="Chart, bar chart">
            <a:extLst>
              <a:ext uri="{FF2B5EF4-FFF2-40B4-BE49-F238E27FC236}">
                <a16:creationId xmlns:a16="http://schemas.microsoft.com/office/drawing/2014/main" id="{8DDBA021-E0C7-AF81-7D6E-74033C324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572" y="581172"/>
            <a:ext cx="9770856" cy="5695656"/>
          </a:xfrm>
        </p:spPr>
      </p:pic>
    </p:spTree>
    <p:extLst>
      <p:ext uri="{BB962C8B-B14F-4D97-AF65-F5344CB8AC3E}">
        <p14:creationId xmlns:p14="http://schemas.microsoft.com/office/powerpoint/2010/main" val="1627926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B844F5-7531-8093-2DF1-79F78F0FFE74}"/>
              </a:ext>
            </a:extLst>
          </p:cNvPr>
          <p:cNvSpPr txBox="1"/>
          <p:nvPr/>
        </p:nvSpPr>
        <p:spPr>
          <a:xfrm>
            <a:off x="643468" y="643467"/>
            <a:ext cx="5452532" cy="5373875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1" dirty="0">
                <a:ea typeface="+mj-ea"/>
                <a:cs typeface="+mj-cs"/>
              </a:rPr>
              <a:t>Year</a:t>
            </a:r>
            <a:r>
              <a:rPr lang="en-US" sz="3200" b="1" dirty="0">
                <a:ea typeface="+mj-ea"/>
                <a:cs typeface="+mj-cs"/>
              </a:rPr>
              <a:t>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>
                <a:latin typeface="+mj-lt"/>
                <a:ea typeface="+mj-ea"/>
                <a:cs typeface="+mj-cs"/>
              </a:rPr>
              <a:t>2003</a:t>
            </a:r>
            <a:endParaRPr lang="en-US" sz="4400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i="1" dirty="0">
                <a:ea typeface="+mj-ea"/>
                <a:cs typeface="+mj-cs"/>
              </a:rPr>
              <a:t>Presented By: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Karan Gaikwad</a:t>
            </a:r>
          </a:p>
        </p:txBody>
      </p:sp>
      <p:pic>
        <p:nvPicPr>
          <p:cNvPr id="2" name="Picture 1" descr="Aeroplane taking off against dramatic sky">
            <a:extLst>
              <a:ext uri="{FF2B5EF4-FFF2-40B4-BE49-F238E27FC236}">
                <a16:creationId xmlns:a16="http://schemas.microsoft.com/office/drawing/2014/main" id="{7C1004A5-B7CC-13FE-7655-CD4E8FEE95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38" r="32043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674483-2229-C84B-2F29-4460B4A22666}"/>
              </a:ext>
            </a:extLst>
          </p:cNvPr>
          <p:cNvCxnSpPr>
            <a:cxnSpLocks/>
          </p:cNvCxnSpPr>
          <p:nvPr/>
        </p:nvCxnSpPr>
        <p:spPr>
          <a:xfrm>
            <a:off x="1337187" y="2605548"/>
            <a:ext cx="45130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F077BD-EABF-BFAC-5980-D6450D936C2B}"/>
              </a:ext>
            </a:extLst>
          </p:cNvPr>
          <p:cNvCxnSpPr>
            <a:cxnSpLocks/>
          </p:cNvCxnSpPr>
          <p:nvPr/>
        </p:nvCxnSpPr>
        <p:spPr>
          <a:xfrm>
            <a:off x="1337187" y="4547419"/>
            <a:ext cx="4513007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8328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FA8C4D-3230-680E-20ED-407C5DAC5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110" y="301260"/>
            <a:ext cx="8416413" cy="60995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4CCE3C-254F-E5FD-54E3-1686F5DEF766}"/>
              </a:ext>
            </a:extLst>
          </p:cNvPr>
          <p:cNvSpPr txBox="1"/>
          <p:nvPr/>
        </p:nvSpPr>
        <p:spPr>
          <a:xfrm>
            <a:off x="521110" y="2336409"/>
            <a:ext cx="2654709" cy="1920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AWS Cluster Summary</a:t>
            </a:r>
          </a:p>
        </p:txBody>
      </p:sp>
    </p:spTree>
    <p:extLst>
      <p:ext uri="{BB962C8B-B14F-4D97-AF65-F5344CB8AC3E}">
        <p14:creationId xmlns:p14="http://schemas.microsoft.com/office/powerpoint/2010/main" val="2133552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9EF6424-51EA-7606-5905-7946117B9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465" y="442451"/>
            <a:ext cx="8386916" cy="56682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F1306E-6A55-16BC-0B9A-6D6786D731DF}"/>
              </a:ext>
            </a:extLst>
          </p:cNvPr>
          <p:cNvSpPr txBox="1"/>
          <p:nvPr/>
        </p:nvSpPr>
        <p:spPr>
          <a:xfrm>
            <a:off x="324465" y="18407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Data Loading using  </a:t>
            </a: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WINSCP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815252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C16B4C-78F6-7081-2603-2C76CE323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07" y="270635"/>
            <a:ext cx="4692599" cy="31583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1E8ECA-58AA-917B-7B0E-F8DAE3036441}"/>
              </a:ext>
            </a:extLst>
          </p:cNvPr>
          <p:cNvSpPr txBox="1"/>
          <p:nvPr/>
        </p:nvSpPr>
        <p:spPr>
          <a:xfrm>
            <a:off x="873763" y="4430679"/>
            <a:ext cx="3195485" cy="1144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Data Loading using </a:t>
            </a:r>
            <a:r>
              <a:rPr lang="en-US" sz="38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WinSCP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4069F0-BBFF-EB71-8D0E-49E16108B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116" y="1455174"/>
            <a:ext cx="6892413" cy="5239346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EB4E372-2969-45E6-7B34-0141D240E74F}"/>
              </a:ext>
            </a:extLst>
          </p:cNvPr>
          <p:cNvSpPr/>
          <p:nvPr/>
        </p:nvSpPr>
        <p:spPr>
          <a:xfrm>
            <a:off x="4069248" y="4855659"/>
            <a:ext cx="581410" cy="294968"/>
          </a:xfrm>
          <a:prstGeom prst="rightArrow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1FB860-6EFA-D73E-46C4-C6ABE539EB72}"/>
              </a:ext>
            </a:extLst>
          </p:cNvPr>
          <p:cNvSpPr txBox="1"/>
          <p:nvPr/>
        </p:nvSpPr>
        <p:spPr>
          <a:xfrm>
            <a:off x="5549003" y="517688"/>
            <a:ext cx="5089501" cy="618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Connecting to WinSCP</a:t>
            </a:r>
          </a:p>
        </p:txBody>
      </p:sp>
    </p:spTree>
    <p:extLst>
      <p:ext uri="{BB962C8B-B14F-4D97-AF65-F5344CB8AC3E}">
        <p14:creationId xmlns:p14="http://schemas.microsoft.com/office/powerpoint/2010/main" val="12488885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636C5ED-4A16-D0ED-EBD5-1CAECCDFF756}"/>
              </a:ext>
            </a:extLst>
          </p:cNvPr>
          <p:cNvSpPr txBox="1"/>
          <p:nvPr/>
        </p:nvSpPr>
        <p:spPr>
          <a:xfrm>
            <a:off x="8003459" y="1756305"/>
            <a:ext cx="3519948" cy="18374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Hadoop Connection using </a:t>
            </a:r>
            <a:r>
              <a:rPr lang="en-US" sz="42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Putty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B4C77A-397B-39B0-4A82-DB06B2981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42" y="78658"/>
            <a:ext cx="7163777" cy="6302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9030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C29AFC-9223-CFBF-28B2-0026826442A2}"/>
              </a:ext>
            </a:extLst>
          </p:cNvPr>
          <p:cNvSpPr txBox="1"/>
          <p:nvPr/>
        </p:nvSpPr>
        <p:spPr>
          <a:xfrm>
            <a:off x="4045974" y="163481"/>
            <a:ext cx="3156155" cy="6186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Loaded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1C22B0-8EA9-40DB-3BC3-953112DD2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929" y="963560"/>
            <a:ext cx="10488140" cy="555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5232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5BBCF2-6448-4736-8C07-B3C60C2CA3CC}"/>
              </a:ext>
            </a:extLst>
          </p:cNvPr>
          <p:cNvSpPr txBox="1"/>
          <p:nvPr/>
        </p:nvSpPr>
        <p:spPr>
          <a:xfrm>
            <a:off x="526026" y="202810"/>
            <a:ext cx="1143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 i="1" dirty="0">
                <a:solidFill>
                  <a:schemeClr val="tx1">
                    <a:lumMod val="85000"/>
                    <a:lumOff val="15000"/>
                  </a:schemeClr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Case 1: </a:t>
            </a:r>
            <a:r>
              <a:rPr lang="en-US" sz="2800" dirty="0">
                <a:solidFill>
                  <a:srgbClr val="00000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D</a:t>
            </a:r>
            <a:r>
              <a:rPr lang="en-US" sz="2800" u="none" strike="noStrike" baseline="0" dirty="0">
                <a:solidFill>
                  <a:srgbClr val="000000"/>
                </a:solidFill>
              </a:rPr>
              <a:t>etermine the three </a:t>
            </a:r>
            <a:r>
              <a:rPr lang="en-US" sz="2800" b="1" i="1" u="none" strike="noStrike" baseline="0" dirty="0">
                <a:solidFill>
                  <a:srgbClr val="000000"/>
                </a:solidFill>
              </a:rPr>
              <a:t>airports</a:t>
            </a:r>
            <a:r>
              <a:rPr lang="en-US" sz="2800" u="none" strike="noStrike" baseline="0" dirty="0">
                <a:solidFill>
                  <a:srgbClr val="000000"/>
                </a:solidFill>
              </a:rPr>
              <a:t> with the highest delay time (in hours).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03E773-AB3E-153A-DB7F-97A8BA484C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96"/>
          <a:stretch/>
        </p:blipFill>
        <p:spPr>
          <a:xfrm>
            <a:off x="265471" y="1347019"/>
            <a:ext cx="8219767" cy="43950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BA9AF7-7099-46FF-57E7-15169334435E}"/>
              </a:ext>
            </a:extLst>
          </p:cNvPr>
          <p:cNvSpPr txBox="1"/>
          <p:nvPr/>
        </p:nvSpPr>
        <p:spPr>
          <a:xfrm>
            <a:off x="8485238" y="2226368"/>
            <a:ext cx="356911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1" dirty="0">
                <a:solidFill>
                  <a:schemeClr val="tx1">
                    <a:lumMod val="85000"/>
                    <a:lumOff val="15000"/>
                  </a:schemeClr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The three airports with the highest delay time are:</a:t>
            </a:r>
          </a:p>
          <a:p>
            <a:pPr marL="342900" indent="-342900" algn="l">
              <a:buAutoNum type="arabicPeriod"/>
            </a:pPr>
            <a:r>
              <a:rPr lang="en-US" i="1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Atlanta Ai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rport (ATL)</a:t>
            </a:r>
          </a:p>
          <a:p>
            <a:pPr marL="342900" indent="-342900" algn="l">
              <a:buAutoNum type="arabicPeriod"/>
            </a:pPr>
            <a:r>
              <a:rPr lang="en-US" i="1" u="none" strike="noStrike" baseline="0" dirty="0">
                <a:solidFill>
                  <a:srgbClr val="000000"/>
                </a:solidFill>
              </a:rPr>
              <a:t>Chicago O’Hare International Airport (ORD)</a:t>
            </a:r>
          </a:p>
          <a:p>
            <a:pPr marL="342900" indent="-342900" algn="l">
              <a:buAutoNum type="arabicPeriod"/>
            </a:pPr>
            <a:r>
              <a:rPr lang="en-US" i="1" dirty="0">
                <a:solidFill>
                  <a:srgbClr val="000000"/>
                </a:solidFill>
              </a:rPr>
              <a:t>Dallas Fort Worth International Airport (DFW)</a:t>
            </a:r>
            <a:endParaRPr lang="en-US" i="1" u="none" strike="noStrike" baseline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69912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9DA130-44AA-23AD-5CBF-EE29254F5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564" y="963560"/>
            <a:ext cx="9302872" cy="57469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4A4E04F-8039-FEF5-A623-D10EC2C7096C}"/>
              </a:ext>
            </a:extLst>
          </p:cNvPr>
          <p:cNvSpPr txBox="1"/>
          <p:nvPr/>
        </p:nvSpPr>
        <p:spPr>
          <a:xfrm>
            <a:off x="381000" y="147485"/>
            <a:ext cx="1143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Visualization showing </a:t>
            </a:r>
            <a:r>
              <a:rPr lang="en-US" sz="3200" u="none" strike="noStrike" baseline="0" dirty="0">
                <a:solidFill>
                  <a:srgbClr val="000000"/>
                </a:solidFill>
              </a:rPr>
              <a:t>three </a:t>
            </a:r>
            <a:r>
              <a:rPr lang="en-US" sz="3200" b="1" i="1" u="none" strike="noStrike" baseline="0" dirty="0">
                <a:solidFill>
                  <a:srgbClr val="000000"/>
                </a:solidFill>
              </a:rPr>
              <a:t>airports</a:t>
            </a:r>
            <a:r>
              <a:rPr lang="en-US" sz="3200" u="none" strike="noStrike" baseline="0" dirty="0">
                <a:solidFill>
                  <a:srgbClr val="000000"/>
                </a:solidFill>
              </a:rPr>
              <a:t> with the highest delay time</a:t>
            </a:r>
            <a:r>
              <a:rPr lang="en-US" sz="3200" b="1" i="1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endParaRPr lang="en-US" sz="2800" u="none" strike="noStrike" baseline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1333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45A43A-2B77-321C-2BC6-B4022A121E56}"/>
              </a:ext>
            </a:extLst>
          </p:cNvPr>
          <p:cNvSpPr txBox="1"/>
          <p:nvPr/>
        </p:nvSpPr>
        <p:spPr>
          <a:xfrm>
            <a:off x="526026" y="202810"/>
            <a:ext cx="1143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 i="1" dirty="0">
                <a:solidFill>
                  <a:schemeClr val="tx1">
                    <a:lumMod val="85000"/>
                    <a:lumOff val="15000"/>
                  </a:schemeClr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Case 2: </a:t>
            </a:r>
            <a:r>
              <a:rPr lang="en-US" sz="2800" dirty="0">
                <a:solidFill>
                  <a:srgbClr val="00000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D</a:t>
            </a:r>
            <a:r>
              <a:rPr lang="en-US" sz="2800" u="none" strike="noStrike" baseline="0" dirty="0">
                <a:solidFill>
                  <a:srgbClr val="000000"/>
                </a:solidFill>
              </a:rPr>
              <a:t>etermine the three </a:t>
            </a:r>
            <a:r>
              <a:rPr lang="en-US" sz="2800" b="1" i="1" u="none" strike="noStrike" baseline="0" dirty="0">
                <a:solidFill>
                  <a:srgbClr val="000000"/>
                </a:solidFill>
              </a:rPr>
              <a:t>carriers</a:t>
            </a:r>
            <a:r>
              <a:rPr lang="en-US" sz="2800" u="none" strike="noStrike" baseline="0" dirty="0">
                <a:solidFill>
                  <a:srgbClr val="000000"/>
                </a:solidFill>
              </a:rPr>
              <a:t> with the highest delay time (in hours).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8B5365-A1CC-9A00-0378-0972C268DF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183"/>
          <a:stretch/>
        </p:blipFill>
        <p:spPr>
          <a:xfrm>
            <a:off x="747249" y="787585"/>
            <a:ext cx="10520519" cy="42779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5352E1-20B0-3FB9-0406-5613D0CB2544}"/>
              </a:ext>
            </a:extLst>
          </p:cNvPr>
          <p:cNvSpPr txBox="1"/>
          <p:nvPr/>
        </p:nvSpPr>
        <p:spPr>
          <a:xfrm>
            <a:off x="526026" y="5065507"/>
            <a:ext cx="77576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1" dirty="0">
                <a:solidFill>
                  <a:schemeClr val="tx1">
                    <a:lumMod val="85000"/>
                    <a:lumOff val="15000"/>
                  </a:schemeClr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The three carriers with the highest delay time are:</a:t>
            </a:r>
          </a:p>
          <a:p>
            <a:pPr marL="342900" indent="-342900" algn="l">
              <a:buAutoNum type="arabicPeriod"/>
            </a:pPr>
            <a:r>
              <a:rPr lang="en-US" i="1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Delta </a:t>
            </a:r>
            <a:r>
              <a:rPr lang="en-US" i="1" dirty="0">
                <a:solidFill>
                  <a:schemeClr val="tx1">
                    <a:lumMod val="85000"/>
                    <a:lumOff val="15000"/>
                  </a:schemeClr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(DL)</a:t>
            </a:r>
          </a:p>
          <a:p>
            <a:pPr marL="342900" indent="-342900" algn="l">
              <a:buAutoNum type="arabicPeriod"/>
            </a:pPr>
            <a:r>
              <a:rPr lang="en-US" i="1" u="none" strike="noStrike" baseline="0" dirty="0">
                <a:solidFill>
                  <a:srgbClr val="000000"/>
                </a:solidFill>
              </a:rPr>
              <a:t>American Airlines (AA)</a:t>
            </a:r>
          </a:p>
          <a:p>
            <a:pPr marL="342900" indent="-342900" algn="l">
              <a:buAutoNum type="arabicPeriod"/>
            </a:pPr>
            <a:r>
              <a:rPr lang="en-US" i="1" dirty="0">
                <a:solidFill>
                  <a:srgbClr val="000000"/>
                </a:solidFill>
              </a:rPr>
              <a:t>Southwest Airlines (WN)</a:t>
            </a:r>
            <a:endParaRPr lang="en-US" i="1" u="none" strike="noStrike" baseline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6809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E9F92F4-6EE8-8C93-C267-57ED9636C390}"/>
              </a:ext>
            </a:extLst>
          </p:cNvPr>
          <p:cNvSpPr txBox="1"/>
          <p:nvPr/>
        </p:nvSpPr>
        <p:spPr>
          <a:xfrm>
            <a:off x="762000" y="120567"/>
            <a:ext cx="11430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Visualization for </a:t>
            </a:r>
            <a:r>
              <a:rPr lang="en-US" sz="3200" u="none" strike="noStrike" baseline="0" dirty="0">
                <a:solidFill>
                  <a:srgbClr val="000000"/>
                </a:solidFill>
              </a:rPr>
              <a:t>three </a:t>
            </a:r>
            <a:r>
              <a:rPr lang="en-US" sz="3200" b="1" i="1" u="none" strike="noStrike" baseline="0" dirty="0">
                <a:solidFill>
                  <a:srgbClr val="000000"/>
                </a:solidFill>
              </a:rPr>
              <a:t>carriers</a:t>
            </a:r>
            <a:r>
              <a:rPr lang="en-US" sz="3200" u="none" strike="noStrike" baseline="0" dirty="0">
                <a:solidFill>
                  <a:srgbClr val="000000"/>
                </a:solidFill>
              </a:rPr>
              <a:t> with the highest delay time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809627-C5C2-5A9F-F6DA-A2F63B37C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961" y="1150374"/>
            <a:ext cx="8937523" cy="546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17139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9FBC07-B357-E815-FBF0-7F3401EC1261}"/>
              </a:ext>
            </a:extLst>
          </p:cNvPr>
          <p:cNvSpPr txBox="1"/>
          <p:nvPr/>
        </p:nvSpPr>
        <p:spPr>
          <a:xfrm>
            <a:off x="526026" y="202810"/>
            <a:ext cx="11430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b="1" i="1" dirty="0">
                <a:solidFill>
                  <a:schemeClr val="tx1">
                    <a:lumMod val="85000"/>
                    <a:lumOff val="15000"/>
                  </a:schemeClr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Case 3: </a:t>
            </a:r>
            <a:r>
              <a:rPr lang="en-US" sz="2800" dirty="0">
                <a:solidFill>
                  <a:srgbClr val="000000"/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D</a:t>
            </a:r>
            <a:r>
              <a:rPr lang="en-US" sz="2800" u="none" strike="noStrike" baseline="0" dirty="0">
                <a:solidFill>
                  <a:srgbClr val="000000"/>
                </a:solidFill>
              </a:rPr>
              <a:t>etermine overall which type of delay (arrivals or departures) is the largest for </a:t>
            </a:r>
            <a:r>
              <a:rPr lang="en-US" sz="2800" b="1" i="1" u="none" strike="noStrike" baseline="0" dirty="0">
                <a:solidFill>
                  <a:srgbClr val="000000"/>
                </a:solidFill>
              </a:rPr>
              <a:t>your carriers.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67DAAE-B027-33F6-C4F7-6695635BA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297" y="1218472"/>
            <a:ext cx="8809703" cy="56395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442314-5105-0322-A278-7D28BC896C1A}"/>
              </a:ext>
            </a:extLst>
          </p:cNvPr>
          <p:cNvSpPr txBox="1"/>
          <p:nvPr/>
        </p:nvSpPr>
        <p:spPr>
          <a:xfrm>
            <a:off x="98321" y="2423169"/>
            <a:ext cx="3283975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All three carriers i.e.</a:t>
            </a:r>
          </a:p>
          <a:p>
            <a:pPr algn="l"/>
            <a:r>
              <a:rPr lang="en-US" sz="2200" b="1" i="1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Atlanta Ai</a:t>
            </a:r>
            <a:r>
              <a:rPr lang="en-US" sz="2200" b="1" i="1" dirty="0">
                <a:solidFill>
                  <a:schemeClr val="tx1">
                    <a:lumMod val="85000"/>
                    <a:lumOff val="15000"/>
                  </a:schemeClr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rport (ATL), </a:t>
            </a:r>
            <a:r>
              <a:rPr lang="en-US" sz="2200" b="1" i="1" u="none" strike="noStrike" baseline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Chicago O’Hare International Airport (ORD), and </a:t>
            </a:r>
            <a:r>
              <a:rPr lang="en-US" sz="22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Dallas-Fort Worth International Airport (DFW)  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have more ‘</a:t>
            </a:r>
            <a:r>
              <a:rPr lang="en-US" sz="2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DEPARTURE’</a:t>
            </a:r>
            <a:r>
              <a:rPr lang="en-US" sz="2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delays.</a:t>
            </a:r>
            <a:endParaRPr lang="en-US" sz="2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/>
            <a:endParaRPr lang="en-US" sz="2200" i="1" u="none" strike="noStrike" baseline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15651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EB2DDA-7C31-D9A3-61B6-F354CCA8A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543" y="1218473"/>
            <a:ext cx="9180965" cy="55900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AAF3CE-3A7F-0EED-89F3-C22C766E9C0B}"/>
              </a:ext>
            </a:extLst>
          </p:cNvPr>
          <p:cNvSpPr txBox="1"/>
          <p:nvPr/>
        </p:nvSpPr>
        <p:spPr>
          <a:xfrm>
            <a:off x="526026" y="202810"/>
            <a:ext cx="11430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Visualization showing </a:t>
            </a:r>
            <a:r>
              <a:rPr lang="en-US" sz="3200" b="1" i="1" dirty="0">
                <a:solidFill>
                  <a:schemeClr val="tx1">
                    <a:lumMod val="85000"/>
                    <a:lumOff val="15000"/>
                  </a:schemeClr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arrival 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and </a:t>
            </a:r>
            <a:r>
              <a:rPr lang="en-US" sz="3200" b="1" i="1" dirty="0">
                <a:solidFill>
                  <a:schemeClr val="tx1">
                    <a:lumMod val="85000"/>
                    <a:lumOff val="15000"/>
                  </a:schemeClr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departure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 delays for the </a:t>
            </a:r>
            <a:r>
              <a:rPr lang="en-US" sz="3200" u="none" strike="noStrike" baseline="0" dirty="0">
                <a:solidFill>
                  <a:srgbClr val="000000"/>
                </a:solidFill>
              </a:rPr>
              <a:t>three carriers with the highest delay time</a:t>
            </a:r>
            <a:r>
              <a:rPr lang="en-US" sz="3200" dirty="0">
                <a:solidFill>
                  <a:schemeClr val="tx1">
                    <a:lumMod val="85000"/>
                    <a:lumOff val="15000"/>
                  </a:schemeClr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endParaRPr lang="en-US" sz="2800" u="none" strike="noStrike" baseline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0762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B844F5-7531-8093-2DF1-79F78F0FFE74}"/>
              </a:ext>
            </a:extLst>
          </p:cNvPr>
          <p:cNvSpPr txBox="1"/>
          <p:nvPr/>
        </p:nvSpPr>
        <p:spPr>
          <a:xfrm>
            <a:off x="643468" y="643467"/>
            <a:ext cx="4620584" cy="4567137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2008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Presented By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+mj-lt"/>
                <a:ea typeface="+mj-ea"/>
                <a:cs typeface="+mj-cs"/>
              </a:rPr>
              <a:t>Dipen Patel</a:t>
            </a:r>
          </a:p>
        </p:txBody>
      </p:sp>
      <p:pic>
        <p:nvPicPr>
          <p:cNvPr id="2" name="Picture 1" descr="Aeroplane taking off against dramatic sky">
            <a:extLst>
              <a:ext uri="{FF2B5EF4-FFF2-40B4-BE49-F238E27FC236}">
                <a16:creationId xmlns:a16="http://schemas.microsoft.com/office/drawing/2014/main" id="{7C1004A5-B7CC-13FE-7655-CD4E8FEE95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38" r="32043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77479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E3F49E3-EC95-E195-360B-4AFF04CAD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06" y="1270819"/>
            <a:ext cx="10481187" cy="4953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AE7E91-9246-447F-659A-31D3472D74F9}"/>
              </a:ext>
            </a:extLst>
          </p:cNvPr>
          <p:cNvSpPr txBox="1"/>
          <p:nvPr/>
        </p:nvSpPr>
        <p:spPr>
          <a:xfrm>
            <a:off x="3578942" y="910732"/>
            <a:ext cx="6096000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Hadoop Connection using </a:t>
            </a:r>
            <a:r>
              <a:rPr lang="en-US" sz="18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Putty</a:t>
            </a:r>
          </a:p>
        </p:txBody>
      </p:sp>
    </p:spTree>
    <p:extLst>
      <p:ext uri="{BB962C8B-B14F-4D97-AF65-F5344CB8AC3E}">
        <p14:creationId xmlns:p14="http://schemas.microsoft.com/office/powerpoint/2010/main" val="21481360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EBFAD-A4CB-6CE3-CC8A-D286F3855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293"/>
            <a:ext cx="10515600" cy="738553"/>
          </a:xfrm>
        </p:spPr>
        <p:txBody>
          <a:bodyPr/>
          <a:lstStyle/>
          <a:p>
            <a:pPr algn="ctr"/>
            <a:r>
              <a:rPr lang="en-US" dirty="0"/>
              <a:t>Key-Pair</a:t>
            </a:r>
          </a:p>
        </p:txBody>
      </p:sp>
      <p:pic>
        <p:nvPicPr>
          <p:cNvPr id="4" name="Content Placeholder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67E5597-6660-382E-5185-B297E69B29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937847"/>
            <a:ext cx="10515599" cy="572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5196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EBFAD-A4CB-6CE3-CC8A-D286F3855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293"/>
            <a:ext cx="10515600" cy="738553"/>
          </a:xfrm>
        </p:spPr>
        <p:txBody>
          <a:bodyPr/>
          <a:lstStyle/>
          <a:p>
            <a:pPr algn="ctr"/>
            <a:r>
              <a:rPr lang="en-US" dirty="0"/>
              <a:t>Cluster</a:t>
            </a:r>
          </a:p>
        </p:txBody>
      </p:sp>
      <p:pic>
        <p:nvPicPr>
          <p:cNvPr id="6" name="Content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4107D44-5389-7BEB-59E1-537DD7EC9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937845"/>
            <a:ext cx="10515599" cy="572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6932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EBFAD-A4CB-6CE3-CC8A-D286F3855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293"/>
            <a:ext cx="10515600" cy="738553"/>
          </a:xfrm>
        </p:spPr>
        <p:txBody>
          <a:bodyPr/>
          <a:lstStyle/>
          <a:p>
            <a:pPr algn="ctr"/>
            <a:r>
              <a:rPr lang="en-US" dirty="0"/>
              <a:t>EMR Hadoop</a:t>
            </a:r>
          </a:p>
        </p:txBody>
      </p:sp>
      <p:pic>
        <p:nvPicPr>
          <p:cNvPr id="5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C8C44A57-A7BA-269F-6C98-B75548C6B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937846"/>
            <a:ext cx="10515600" cy="5720861"/>
          </a:xfrm>
        </p:spPr>
      </p:pic>
    </p:spTree>
    <p:extLst>
      <p:ext uri="{BB962C8B-B14F-4D97-AF65-F5344CB8AC3E}">
        <p14:creationId xmlns:p14="http://schemas.microsoft.com/office/powerpoint/2010/main" val="20245201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EBFAD-A4CB-6CE3-CC8A-D286F3855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293"/>
            <a:ext cx="10515600" cy="955375"/>
          </a:xfrm>
        </p:spPr>
        <p:txBody>
          <a:bodyPr/>
          <a:lstStyle/>
          <a:p>
            <a:pPr algn="ctr"/>
            <a:r>
              <a:rPr lang="en-US" dirty="0"/>
              <a:t>Data of Year 2008</a:t>
            </a:r>
          </a:p>
        </p:txBody>
      </p:sp>
      <p:pic>
        <p:nvPicPr>
          <p:cNvPr id="9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79CA87FE-EA8F-EE87-D3A4-EB295DE706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24000"/>
            <a:ext cx="10515599" cy="476537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2C0685-10DD-41DE-6836-F176469D945A}"/>
              </a:ext>
            </a:extLst>
          </p:cNvPr>
          <p:cNvSpPr txBox="1"/>
          <p:nvPr/>
        </p:nvSpPr>
        <p:spPr>
          <a:xfrm>
            <a:off x="838200" y="1154667"/>
            <a:ext cx="10515599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select * from dipen_2008 limit 25;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07281A-3E44-9C54-EA19-6432E9ED75ED}"/>
              </a:ext>
            </a:extLst>
          </p:cNvPr>
          <p:cNvSpPr txBox="1"/>
          <p:nvPr/>
        </p:nvSpPr>
        <p:spPr>
          <a:xfrm>
            <a:off x="838200" y="6289375"/>
            <a:ext cx="10515600" cy="36933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Shows First 25 rows</a:t>
            </a:r>
          </a:p>
        </p:txBody>
      </p:sp>
    </p:spTree>
    <p:extLst>
      <p:ext uri="{BB962C8B-B14F-4D97-AF65-F5344CB8AC3E}">
        <p14:creationId xmlns:p14="http://schemas.microsoft.com/office/powerpoint/2010/main" val="28986567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EBFAD-A4CB-6CE3-CC8A-D286F3855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293"/>
            <a:ext cx="10515600" cy="923331"/>
          </a:xfrm>
        </p:spPr>
        <p:txBody>
          <a:bodyPr/>
          <a:lstStyle/>
          <a:p>
            <a:pPr algn="ctr"/>
            <a:r>
              <a:rPr lang="en-US" dirty="0"/>
              <a:t>Airports with highest delay time</a:t>
            </a:r>
          </a:p>
        </p:txBody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C2F5E31-CB38-8AED-D47F-853C929EF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63969"/>
            <a:ext cx="10515598" cy="387140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2C0685-10DD-41DE-6836-F176469D945A}"/>
              </a:ext>
            </a:extLst>
          </p:cNvPr>
          <p:cNvSpPr txBox="1"/>
          <p:nvPr/>
        </p:nvSpPr>
        <p:spPr>
          <a:xfrm>
            <a:off x="838199" y="1122624"/>
            <a:ext cx="10515599" cy="6463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select origin, sum(arrDelay + depDelay)/60 as totalDelay from dipen_2008 group by origin order by totalDelay desc limit 3;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07281A-3E44-9C54-EA19-6432E9ED75ED}"/>
              </a:ext>
            </a:extLst>
          </p:cNvPr>
          <p:cNvSpPr txBox="1"/>
          <p:nvPr/>
        </p:nvSpPr>
        <p:spPr>
          <a:xfrm>
            <a:off x="838200" y="5735377"/>
            <a:ext cx="10515600" cy="92333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Chicago O'Hare International Airport (ORD), Chicago, Illinois, USA</a:t>
            </a:r>
          </a:p>
          <a:p>
            <a:pPr marL="342900" indent="-342900">
              <a:buAutoNum type="arabicPeriod"/>
            </a:pPr>
            <a:r>
              <a:rPr lang="en-US" dirty="0"/>
              <a:t>William B Hartsfield-Atlanta International Airport (ATL), Atlanta, Georgia, USA</a:t>
            </a:r>
          </a:p>
          <a:p>
            <a:pPr marL="342900" indent="-342900">
              <a:buAutoNum type="arabicPeriod"/>
            </a:pPr>
            <a:r>
              <a:rPr lang="en-US" dirty="0"/>
              <a:t>Dallas-Fort Worth International Airport (DFW), Texas, USA</a:t>
            </a:r>
          </a:p>
        </p:txBody>
      </p:sp>
    </p:spTree>
    <p:extLst>
      <p:ext uri="{BB962C8B-B14F-4D97-AF65-F5344CB8AC3E}">
        <p14:creationId xmlns:p14="http://schemas.microsoft.com/office/powerpoint/2010/main" val="5274200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73E1D-A766-93EE-208C-E616DED83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7930"/>
          </a:xfrm>
        </p:spPr>
        <p:txBody>
          <a:bodyPr/>
          <a:lstStyle/>
          <a:p>
            <a:pPr algn="ctr"/>
            <a:r>
              <a:rPr lang="en-US" dirty="0"/>
              <a:t>Bar Chart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D0A0188E-E14D-B65A-0238-22C9AF9661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0865" y="1825625"/>
            <a:ext cx="8430269" cy="4351338"/>
          </a:xfrm>
        </p:spPr>
      </p:pic>
    </p:spTree>
    <p:extLst>
      <p:ext uri="{BB962C8B-B14F-4D97-AF65-F5344CB8AC3E}">
        <p14:creationId xmlns:p14="http://schemas.microsoft.com/office/powerpoint/2010/main" val="16099441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EBFAD-A4CB-6CE3-CC8A-D286F3855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293"/>
            <a:ext cx="10515600" cy="923330"/>
          </a:xfrm>
        </p:spPr>
        <p:txBody>
          <a:bodyPr/>
          <a:lstStyle/>
          <a:p>
            <a:pPr algn="ctr"/>
            <a:r>
              <a:rPr lang="en-US" dirty="0"/>
              <a:t>Carrier with highest delay time</a:t>
            </a:r>
          </a:p>
        </p:txBody>
      </p:sp>
      <p:pic>
        <p:nvPicPr>
          <p:cNvPr id="9" name="Content Placeholder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C7B6D58-70BF-38CC-BECA-5D559E56E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768954"/>
            <a:ext cx="10515599" cy="396642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2C0685-10DD-41DE-6836-F176469D945A}"/>
              </a:ext>
            </a:extLst>
          </p:cNvPr>
          <p:cNvSpPr txBox="1"/>
          <p:nvPr/>
        </p:nvSpPr>
        <p:spPr>
          <a:xfrm>
            <a:off x="838199" y="1122623"/>
            <a:ext cx="10515599" cy="6463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select uniquecarriers, sum(arrDelay + depDelay)/60 as totalDelay from dipen_2008 group by uniquecarriers order by totalDelay desc limit 3;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07281A-3E44-9C54-EA19-6432E9ED75ED}"/>
              </a:ext>
            </a:extLst>
          </p:cNvPr>
          <p:cNvSpPr txBox="1"/>
          <p:nvPr/>
        </p:nvSpPr>
        <p:spPr>
          <a:xfrm>
            <a:off x="838200" y="5735377"/>
            <a:ext cx="10515600" cy="92333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>
            <a:spAutoFit/>
          </a:bodyPr>
          <a:lstStyle/>
          <a:p>
            <a:r>
              <a:rPr lang="en-US" dirty="0"/>
              <a:t>1. Southwest Airlines</a:t>
            </a:r>
          </a:p>
          <a:p>
            <a:r>
              <a:rPr lang="en-US" dirty="0"/>
              <a:t>2. American Airlines</a:t>
            </a:r>
          </a:p>
          <a:p>
            <a:r>
              <a:rPr lang="en-US" dirty="0"/>
              <a:t>3. United Airlines</a:t>
            </a:r>
          </a:p>
        </p:txBody>
      </p:sp>
    </p:spTree>
    <p:extLst>
      <p:ext uri="{BB962C8B-B14F-4D97-AF65-F5344CB8AC3E}">
        <p14:creationId xmlns:p14="http://schemas.microsoft.com/office/powerpoint/2010/main" val="8821248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73E1D-A766-93EE-208C-E616DED83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7930"/>
          </a:xfrm>
        </p:spPr>
        <p:txBody>
          <a:bodyPr/>
          <a:lstStyle/>
          <a:p>
            <a:pPr algn="ctr"/>
            <a:r>
              <a:rPr lang="en-US" dirty="0"/>
              <a:t>Bar Chart</a:t>
            </a:r>
          </a:p>
        </p:txBody>
      </p:sp>
      <p:pic>
        <p:nvPicPr>
          <p:cNvPr id="7" name="Content Placeholder 6" descr="Chart, bar chart&#10;&#10;Description automatically generated">
            <a:extLst>
              <a:ext uri="{FF2B5EF4-FFF2-40B4-BE49-F238E27FC236}">
                <a16:creationId xmlns:a16="http://schemas.microsoft.com/office/drawing/2014/main" id="{DB241799-BB17-CFD7-4807-9BF19E8D58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3504" y="1825625"/>
            <a:ext cx="8184992" cy="4351338"/>
          </a:xfrm>
        </p:spPr>
      </p:pic>
    </p:spTree>
    <p:extLst>
      <p:ext uri="{BB962C8B-B14F-4D97-AF65-F5344CB8AC3E}">
        <p14:creationId xmlns:p14="http://schemas.microsoft.com/office/powerpoint/2010/main" val="17274564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EBFAD-A4CB-6CE3-CC8A-D286F3855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293"/>
            <a:ext cx="10515600" cy="923330"/>
          </a:xfrm>
        </p:spPr>
        <p:txBody>
          <a:bodyPr/>
          <a:lstStyle/>
          <a:p>
            <a:pPr algn="ctr"/>
            <a:r>
              <a:rPr lang="en-US" dirty="0"/>
              <a:t>Type of delay</a:t>
            </a:r>
          </a:p>
        </p:txBody>
      </p:sp>
      <p:pic>
        <p:nvPicPr>
          <p:cNvPr id="6" name="Content Placeholder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389FB38-8C89-0FB0-3CEF-33F19F0FE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988389"/>
            <a:ext cx="10515600" cy="202581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2C0685-10DD-41DE-6836-F176469D945A}"/>
              </a:ext>
            </a:extLst>
          </p:cNvPr>
          <p:cNvSpPr txBox="1"/>
          <p:nvPr/>
        </p:nvSpPr>
        <p:spPr>
          <a:xfrm>
            <a:off x="838199" y="1122623"/>
            <a:ext cx="10515599" cy="92333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dirty="0"/>
              <a:t>select uniquecarriers, case when sum(arrDelay) &gt; sum(depDelay) then "Arrivals" else "Departures" end as typeOfDelay from dipen_2008 where uniquecarriers ="WN" or uniquecarriers ="UA" or uniquecarriers ="AA" group by uniquecarriers limit 3 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07281A-3E44-9C54-EA19-6432E9ED75ED}"/>
              </a:ext>
            </a:extLst>
          </p:cNvPr>
          <p:cNvSpPr txBox="1"/>
          <p:nvPr/>
        </p:nvSpPr>
        <p:spPr>
          <a:xfrm>
            <a:off x="838198" y="6012376"/>
            <a:ext cx="10515600" cy="64633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American Airlines has more arrivals delay.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United Airlines and Southwest Airlines have more departure delay.</a:t>
            </a:r>
          </a:p>
        </p:txBody>
      </p:sp>
    </p:spTree>
    <p:extLst>
      <p:ext uri="{BB962C8B-B14F-4D97-AF65-F5344CB8AC3E}">
        <p14:creationId xmlns:p14="http://schemas.microsoft.com/office/powerpoint/2010/main" val="6848157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73E1D-A766-93EE-208C-E616DED83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67930"/>
          </a:xfrm>
        </p:spPr>
        <p:txBody>
          <a:bodyPr/>
          <a:lstStyle/>
          <a:p>
            <a:pPr algn="ctr"/>
            <a:r>
              <a:rPr lang="en-US" dirty="0"/>
              <a:t>Bar Chart</a:t>
            </a:r>
          </a:p>
        </p:txBody>
      </p:sp>
      <p:pic>
        <p:nvPicPr>
          <p:cNvPr id="6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786B513F-89AA-0F57-7FFC-2C103FD239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33057"/>
            <a:ext cx="10515600" cy="5259818"/>
          </a:xfrm>
        </p:spPr>
      </p:pic>
    </p:spTree>
    <p:extLst>
      <p:ext uri="{BB962C8B-B14F-4D97-AF65-F5344CB8AC3E}">
        <p14:creationId xmlns:p14="http://schemas.microsoft.com/office/powerpoint/2010/main" val="2973262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E0A6CED-4324-0910-A2EC-6E286385C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6852"/>
            <a:ext cx="12192000" cy="52455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0DCD15-DA1B-6222-2C49-89AADD326B8B}"/>
              </a:ext>
            </a:extLst>
          </p:cNvPr>
          <p:cNvSpPr txBox="1"/>
          <p:nvPr/>
        </p:nvSpPr>
        <p:spPr>
          <a:xfrm>
            <a:off x="5043948" y="586267"/>
            <a:ext cx="6096000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Loaded Data</a:t>
            </a:r>
          </a:p>
        </p:txBody>
      </p:sp>
    </p:spTree>
    <p:extLst>
      <p:ext uri="{BB962C8B-B14F-4D97-AF65-F5344CB8AC3E}">
        <p14:creationId xmlns:p14="http://schemas.microsoft.com/office/powerpoint/2010/main" val="14287246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29DFA-DD15-223E-F66C-327FEC90E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CBF8C-B898-31A3-F369-0AF5B9854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dirty="0"/>
              <a:t>Chicago and Atlanta airports have highest delay time in above mentioned five years.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Southwest airlines, United airlines, Delta airlines, and American airlines have highest delay time.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Most common type of delay is departure delay for these airlines.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750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766FE48-0924-7F51-E006-FCB5A4A064A9}"/>
              </a:ext>
            </a:extLst>
          </p:cNvPr>
          <p:cNvSpPr txBox="1"/>
          <p:nvPr/>
        </p:nvSpPr>
        <p:spPr>
          <a:xfrm>
            <a:off x="1769806" y="530942"/>
            <a:ext cx="8278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Case:1: Determine the three airports with the highest delay time</a:t>
            </a: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FC0AF62-9E2D-9F77-54B1-5D62B397BD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28946" r="-1471" b="33739"/>
          <a:stretch/>
        </p:blipFill>
        <p:spPr>
          <a:xfrm>
            <a:off x="658761" y="2703870"/>
            <a:ext cx="11533239" cy="308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19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4A8E88-F3ED-F0EF-27BA-F32117F56D1F}"/>
              </a:ext>
            </a:extLst>
          </p:cNvPr>
          <p:cNvSpPr txBox="1"/>
          <p:nvPr/>
        </p:nvSpPr>
        <p:spPr>
          <a:xfrm>
            <a:off x="1170039" y="639097"/>
            <a:ext cx="8367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Visualization showing three airports with the highest delay time</a:t>
            </a: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35A87747-BFB2-830B-66B0-2D40FF46A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489" y="1081548"/>
            <a:ext cx="4843021" cy="577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036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9CC414-42D2-DB1C-EEA7-FA199EDA6C14}"/>
              </a:ext>
            </a:extLst>
          </p:cNvPr>
          <p:cNvSpPr txBox="1"/>
          <p:nvPr/>
        </p:nvSpPr>
        <p:spPr>
          <a:xfrm>
            <a:off x="1455175" y="658761"/>
            <a:ext cx="9075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Case 2: Determine the three carriers with the highest delay time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46B5B92-CC4E-BBFD-BBD0-F1562B445015}"/>
              </a:ext>
            </a:extLst>
          </p:cNvPr>
          <p:cNvSpPr/>
          <p:nvPr/>
        </p:nvSpPr>
        <p:spPr>
          <a:xfrm flipH="1">
            <a:off x="3378854" y="6551725"/>
            <a:ext cx="52604" cy="45719"/>
          </a:xfrm>
          <a:custGeom>
            <a:avLst/>
            <a:gdLst>
              <a:gd name="connsiteX0" fmla="*/ 2576052 w 2644878"/>
              <a:gd name="connsiteY0" fmla="*/ 0 h 3569110"/>
              <a:gd name="connsiteX1" fmla="*/ 2576052 w 2644878"/>
              <a:gd name="connsiteY1" fmla="*/ 0 h 3569110"/>
              <a:gd name="connsiteX2" fmla="*/ 2615381 w 2644878"/>
              <a:gd name="connsiteY2" fmla="*/ 294968 h 3569110"/>
              <a:gd name="connsiteX3" fmla="*/ 2644878 w 2644878"/>
              <a:gd name="connsiteY3" fmla="*/ 648930 h 3569110"/>
              <a:gd name="connsiteX4" fmla="*/ 2595717 w 2644878"/>
              <a:gd name="connsiteY4" fmla="*/ 1091381 h 3569110"/>
              <a:gd name="connsiteX5" fmla="*/ 2536723 w 2644878"/>
              <a:gd name="connsiteY5" fmla="*/ 1219200 h 3569110"/>
              <a:gd name="connsiteX6" fmla="*/ 2340078 w 2644878"/>
              <a:gd name="connsiteY6" fmla="*/ 1573162 h 3569110"/>
              <a:gd name="connsiteX7" fmla="*/ 2104104 w 2644878"/>
              <a:gd name="connsiteY7" fmla="*/ 1927123 h 3569110"/>
              <a:gd name="connsiteX8" fmla="*/ 1671484 w 2644878"/>
              <a:gd name="connsiteY8" fmla="*/ 3008671 h 3569110"/>
              <a:gd name="connsiteX9" fmla="*/ 1406013 w 2644878"/>
              <a:gd name="connsiteY9" fmla="*/ 3460955 h 3569110"/>
              <a:gd name="connsiteX10" fmla="*/ 1307691 w 2644878"/>
              <a:gd name="connsiteY10" fmla="*/ 3559278 h 3569110"/>
              <a:gd name="connsiteX11" fmla="*/ 1278194 w 2644878"/>
              <a:gd name="connsiteY11" fmla="*/ 3569110 h 3569110"/>
              <a:gd name="connsiteX12" fmla="*/ 1219200 w 2644878"/>
              <a:gd name="connsiteY12" fmla="*/ 3529781 h 3569110"/>
              <a:gd name="connsiteX13" fmla="*/ 1189704 w 2644878"/>
              <a:gd name="connsiteY13" fmla="*/ 3470788 h 3569110"/>
              <a:gd name="connsiteX14" fmla="*/ 0 w 2644878"/>
              <a:gd name="connsiteY14" fmla="*/ 88491 h 3569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644878" h="3569110">
                <a:moveTo>
                  <a:pt x="2576052" y="0"/>
                </a:moveTo>
                <a:lnTo>
                  <a:pt x="2576052" y="0"/>
                </a:lnTo>
                <a:cubicBezTo>
                  <a:pt x="2589162" y="98323"/>
                  <a:pt x="2604011" y="196429"/>
                  <a:pt x="2615381" y="294968"/>
                </a:cubicBezTo>
                <a:cubicBezTo>
                  <a:pt x="2628787" y="411153"/>
                  <a:pt x="2636511" y="531785"/>
                  <a:pt x="2644878" y="648930"/>
                </a:cubicBezTo>
                <a:cubicBezTo>
                  <a:pt x="2628491" y="796414"/>
                  <a:pt x="2623367" y="945589"/>
                  <a:pt x="2595717" y="1091381"/>
                </a:cubicBezTo>
                <a:cubicBezTo>
                  <a:pt x="2586973" y="1137485"/>
                  <a:pt x="2558718" y="1177748"/>
                  <a:pt x="2536723" y="1219200"/>
                </a:cubicBezTo>
                <a:cubicBezTo>
                  <a:pt x="2473459" y="1338428"/>
                  <a:pt x="2414947" y="1460858"/>
                  <a:pt x="2340078" y="1573162"/>
                </a:cubicBezTo>
                <a:cubicBezTo>
                  <a:pt x="2261420" y="1691149"/>
                  <a:pt x="2156768" y="1795463"/>
                  <a:pt x="2104104" y="1927123"/>
                </a:cubicBezTo>
                <a:cubicBezTo>
                  <a:pt x="1959897" y="2287639"/>
                  <a:pt x="1832329" y="2655265"/>
                  <a:pt x="1671484" y="3008671"/>
                </a:cubicBezTo>
                <a:cubicBezTo>
                  <a:pt x="1599069" y="3167780"/>
                  <a:pt x="1502380" y="3315102"/>
                  <a:pt x="1406013" y="3460955"/>
                </a:cubicBezTo>
                <a:cubicBezTo>
                  <a:pt x="1380462" y="3499626"/>
                  <a:pt x="1351662" y="3544621"/>
                  <a:pt x="1307691" y="3559278"/>
                </a:cubicBezTo>
                <a:lnTo>
                  <a:pt x="1278194" y="3569110"/>
                </a:lnTo>
                <a:cubicBezTo>
                  <a:pt x="1258529" y="3556000"/>
                  <a:pt x="1235010" y="3547348"/>
                  <a:pt x="1219200" y="3529781"/>
                </a:cubicBezTo>
                <a:cubicBezTo>
                  <a:pt x="1204493" y="3513439"/>
                  <a:pt x="1189704" y="3470788"/>
                  <a:pt x="1189704" y="3470788"/>
                </a:cubicBezTo>
                <a:lnTo>
                  <a:pt x="0" y="88491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9809C07-7DE3-0F31-2C7B-D0F91B81EC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185"/>
          <a:stretch/>
        </p:blipFill>
        <p:spPr>
          <a:xfrm>
            <a:off x="442452" y="1455174"/>
            <a:ext cx="11749548" cy="38153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A4E16D3-F8A7-3BEE-B74B-2035654BD0BD}"/>
              </a:ext>
            </a:extLst>
          </p:cNvPr>
          <p:cNvSpPr txBox="1"/>
          <p:nvPr/>
        </p:nvSpPr>
        <p:spPr>
          <a:xfrm>
            <a:off x="327907" y="5496232"/>
            <a:ext cx="10349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1">
                <a:solidFill>
                  <a:schemeClr val="tx1">
                    <a:lumMod val="85000"/>
                    <a:lumOff val="15000"/>
                  </a:schemeClr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The three carriers with the highest delay time are:</a:t>
            </a:r>
          </a:p>
          <a:p>
            <a:pPr marL="342900" indent="-342900" algn="l">
              <a:buAutoNum type="arabicPeriod"/>
            </a:pPr>
            <a:r>
              <a:rPr lang="en-US" i="1" u="none" strike="noStrike" baseline="0">
                <a:solidFill>
                  <a:schemeClr val="tx1">
                    <a:lumMod val="85000"/>
                    <a:lumOff val="15000"/>
                  </a:schemeClr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Delta </a:t>
            </a:r>
            <a:r>
              <a:rPr lang="en-US" i="1">
                <a:solidFill>
                  <a:schemeClr val="tx1">
                    <a:lumMod val="85000"/>
                    <a:lumOff val="15000"/>
                  </a:schemeClr>
                </a:solidFill>
                <a:ea typeface="Tahoma" panose="020B0604030504040204" pitchFamily="34" charset="0"/>
                <a:cs typeface="Times New Roman" panose="02020603050405020304" pitchFamily="18" charset="0"/>
              </a:rPr>
              <a:t>(DL)</a:t>
            </a:r>
          </a:p>
          <a:p>
            <a:pPr marL="342900" indent="-342900" algn="l">
              <a:buAutoNum type="arabicPeriod"/>
            </a:pPr>
            <a:r>
              <a:rPr lang="en-US" i="1" u="none" strike="noStrike" baseline="0">
                <a:solidFill>
                  <a:srgbClr val="000000"/>
                </a:solidFill>
              </a:rPr>
              <a:t>American Airlines (AA)</a:t>
            </a:r>
          </a:p>
          <a:p>
            <a:pPr marL="342900" indent="-342900" algn="l">
              <a:buAutoNum type="arabicPeriod"/>
            </a:pPr>
            <a:r>
              <a:rPr lang="en-US" i="1">
                <a:solidFill>
                  <a:srgbClr val="000000"/>
                </a:solidFill>
              </a:rPr>
              <a:t>Southwest Airlines (WN)</a:t>
            </a:r>
            <a:endParaRPr lang="en-US" i="1" u="none" strike="noStrike" baseline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29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1055</TotalTime>
  <Words>775</Words>
  <Application>Microsoft Macintosh PowerPoint</Application>
  <PresentationFormat>Widescreen</PresentationFormat>
  <Paragraphs>112</Paragraphs>
  <Slides>60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Calibri Light</vt:lpstr>
      <vt:lpstr>Times New Roman</vt:lpstr>
      <vt:lpstr>Wingdings</vt:lpstr>
      <vt:lpstr>Office Theme</vt:lpstr>
      <vt:lpstr>Group Project Part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AWS Cluster</vt:lpstr>
      <vt:lpstr>Putty EMR Hadoop</vt:lpstr>
      <vt:lpstr>Data loading using WinSCP</vt:lpstr>
      <vt:lpstr> Table creation and data loading</vt:lpstr>
      <vt:lpstr>Sample of the loaded rows</vt:lpstr>
      <vt:lpstr>Three airports with the highest delay time</vt:lpstr>
      <vt:lpstr>PowerPoint Presentation</vt:lpstr>
      <vt:lpstr> Three carriers with the highest delay time</vt:lpstr>
      <vt:lpstr>Largest delay type for the carriers</vt:lpstr>
      <vt:lpstr>Carriers experience the greatest number of Departure delays.</vt:lpstr>
      <vt:lpstr>Data visualization of above numeric findings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Key-Pair</vt:lpstr>
      <vt:lpstr>Cluster</vt:lpstr>
      <vt:lpstr>EMR Hadoop</vt:lpstr>
      <vt:lpstr>Data of Year 2008</vt:lpstr>
      <vt:lpstr>Airports with highest delay time</vt:lpstr>
      <vt:lpstr>Bar Chart</vt:lpstr>
      <vt:lpstr>Carrier with highest delay time</vt:lpstr>
      <vt:lpstr>Bar Chart</vt:lpstr>
      <vt:lpstr>Type of delay</vt:lpstr>
      <vt:lpstr>Bar Chart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Project Part 1</dc:title>
  <dc:creator>Patel, Mr. Dipen Mahendrakumar</dc:creator>
  <cp:lastModifiedBy>Patel, Mr. Dipen Mahendrakumar</cp:lastModifiedBy>
  <cp:revision>20</cp:revision>
  <dcterms:created xsi:type="dcterms:W3CDTF">2023-04-05T18:40:32Z</dcterms:created>
  <dcterms:modified xsi:type="dcterms:W3CDTF">2023-04-08T17:03:01Z</dcterms:modified>
</cp:coreProperties>
</file>